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0" r:id="rId4"/>
    <p:sldId id="265" r:id="rId5"/>
    <p:sldId id="273" r:id="rId6"/>
    <p:sldId id="266" r:id="rId7"/>
    <p:sldId id="267" r:id="rId8"/>
    <p:sldId id="268" r:id="rId9"/>
    <p:sldId id="269" r:id="rId10"/>
    <p:sldId id="260" r:id="rId11"/>
    <p:sldId id="261" r:id="rId12"/>
    <p:sldId id="262" r:id="rId13"/>
    <p:sldId id="271" r:id="rId14"/>
    <p:sldId id="257" r:id="rId15"/>
    <p:sldId id="259" r:id="rId16"/>
    <p:sldId id="263" r:id="rId17"/>
    <p:sldId id="272" r:id="rId18"/>
    <p:sldId id="277" r:id="rId19"/>
    <p:sldId id="276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915"/>
  </p:normalViewPr>
  <p:slideViewPr>
    <p:cSldViewPr snapToGrid="0" snapToObjects="1">
      <p:cViewPr varScale="1">
        <p:scale>
          <a:sx n="115" d="100"/>
          <a:sy n="115" d="100"/>
        </p:scale>
        <p:origin x="472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00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85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125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73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27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79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692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176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640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954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9ECDE-B120-1B42-89B3-5172FD431195}" type="datetimeFigureOut">
              <a:rPr lang="en-US" smtClean="0"/>
              <a:t>8/4/20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E41CC-FAC4-C44B-A36B-A22B881F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717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stephenbrookfield.com/" TargetMode="External"/><Relationship Id="rId3" Type="http://schemas.openxmlformats.org/officeDocument/2006/relationships/hyperlink" Target="mailto:sdbrookfield99@gmail.com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yZNAAr8czE" TargetMode="External"/><Relationship Id="rId4" Type="http://schemas.openxmlformats.org/officeDocument/2006/relationships/hyperlink" Target="https://www.youtube.com/watch?v=Nrw6Bf5weTM&amp;t=53s" TargetMode="External"/><Relationship Id="rId5" Type="http://schemas.openxmlformats.org/officeDocument/2006/relationships/hyperlink" Target="https://www.youtube.com/watch?v=UZo06BjmbbE" TargetMode="External"/><Relationship Id="rId6" Type="http://schemas.openxmlformats.org/officeDocument/2006/relationships/hyperlink" Target="https://www.youtube.com/watch?v=45ey4jgoxeU" TargetMode="External"/><Relationship Id="rId7" Type="http://schemas.openxmlformats.org/officeDocument/2006/relationships/hyperlink" Target="https://www.youtube.com/watch?v=TzuOlyyQlug" TargetMode="External"/><Relationship Id="rId8" Type="http://schemas.openxmlformats.org/officeDocument/2006/relationships/hyperlink" Target="https://www.youtube.com/watch?v=IwaOBXzJ3hs" TargetMode="External"/><Relationship Id="rId9" Type="http://schemas.openxmlformats.org/officeDocument/2006/relationships/hyperlink" Target="https://www.youtube.com/watch?v=N4fbr1LlxEk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TnybJZRWipg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stephenbrookfiel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backichannelchat.com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1438507"/>
          </a:xfrm>
        </p:spPr>
        <p:txBody>
          <a:bodyPr>
            <a:norm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Preparing to Talk About Race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438507"/>
            <a:ext cx="12192000" cy="5419493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6000" dirty="0" smtClean="0"/>
              <a:t>Stephen Brookfield</a:t>
            </a:r>
          </a:p>
          <a:p>
            <a:r>
              <a:rPr lang="en-US" sz="6000" dirty="0" smtClean="0">
                <a:hlinkClick r:id="rId2"/>
              </a:rPr>
              <a:t>http://www.stephenbrookfield.com/</a:t>
            </a:r>
            <a:endParaRPr lang="en-US" sz="6000" dirty="0" smtClean="0"/>
          </a:p>
          <a:p>
            <a:r>
              <a:rPr lang="en-US" sz="6000" dirty="0" smtClean="0">
                <a:hlinkClick r:id="rId3"/>
              </a:rPr>
              <a:t>sdbrookfield99@gmail.com</a:t>
            </a:r>
            <a:endParaRPr lang="en-US" sz="6000" dirty="0" smtClean="0"/>
          </a:p>
          <a:p>
            <a:r>
              <a:rPr lang="en-US" sz="6000" dirty="0" smtClean="0"/>
              <a:t>Current affiliations: Teachers College (Columbia University), University of St. Thomas (Minneapolis-St. Paul), Antioch University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63419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148575"/>
          </a:xfrm>
        </p:spPr>
        <p:txBody>
          <a:bodyPr>
            <a:noAutofit/>
          </a:bodyPr>
          <a:lstStyle/>
          <a:p>
            <a:r>
              <a:rPr lang="en-US" sz="6600" b="1" i="1" dirty="0" smtClean="0">
                <a:solidFill>
                  <a:srgbClr val="FF0000"/>
                </a:solidFill>
              </a:rPr>
              <a:t>“Good Whites” – like me (Stephen)</a:t>
            </a:r>
            <a:endParaRPr lang="en-US" sz="6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576"/>
            <a:ext cx="12192000" cy="5709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Believe that we don’t see race </a:t>
            </a:r>
          </a:p>
          <a:p>
            <a:r>
              <a:rPr lang="en-US" sz="3200" dirty="0"/>
              <a:t>B</a:t>
            </a:r>
            <a:r>
              <a:rPr lang="en-US" sz="3200" dirty="0" smtClean="0"/>
              <a:t>elieve everyone is a human being &amp; we should treat everyone the same (colorblind ideology)</a:t>
            </a:r>
          </a:p>
          <a:p>
            <a:r>
              <a:rPr lang="en-US" sz="3200" dirty="0" smtClean="0"/>
              <a:t>Believe we focus on actions &amp; individual character, not racial identity</a:t>
            </a:r>
          </a:p>
          <a:p>
            <a:r>
              <a:rPr lang="en-US" sz="3200" dirty="0" smtClean="0"/>
              <a:t>Choose when to engage in race and anti-racism</a:t>
            </a:r>
          </a:p>
          <a:p>
            <a:r>
              <a:rPr lang="en-US" sz="3200" dirty="0" smtClean="0"/>
              <a:t>Can monitor our own racism</a:t>
            </a:r>
          </a:p>
          <a:p>
            <a:r>
              <a:rPr lang="en-US" sz="3200" dirty="0" smtClean="0"/>
              <a:t>Believe we have a pure, anti-racist soul</a:t>
            </a:r>
          </a:p>
          <a:p>
            <a:r>
              <a:rPr lang="en-US" sz="3200" dirty="0" smtClean="0"/>
              <a:t>Believe we are free of white supremacist conditioning</a:t>
            </a:r>
          </a:p>
          <a:p>
            <a:r>
              <a:rPr lang="en-US" sz="3200" dirty="0" smtClean="0"/>
              <a:t>View racism as something committed by less enlightened whites</a:t>
            </a:r>
          </a:p>
          <a:p>
            <a:r>
              <a:rPr lang="en-US" sz="3200" dirty="0" smtClean="0"/>
              <a:t>Regard ourselves as allies of people of color </a:t>
            </a:r>
          </a:p>
          <a:p>
            <a:r>
              <a:rPr lang="en-US" sz="2400" dirty="0" smtClean="0"/>
              <a:t>                                                                              </a:t>
            </a:r>
            <a:r>
              <a:rPr lang="en-US" dirty="0" smtClean="0"/>
              <a:t>(Shannon Sullivan </a:t>
            </a:r>
            <a:r>
              <a:rPr lang="en-US" i="1" dirty="0" smtClean="0"/>
              <a:t>Good White People </a:t>
            </a:r>
            <a:r>
              <a:rPr lang="en-US" dirty="0" smtClean="0"/>
              <a:t>2014)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031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1070516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Behaviors of “Good Whites” 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8"/>
            <a:ext cx="12192000" cy="5787482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When confronted with examples of their learned racism, good whites will vigorously deny any racist intent, claim they have been misunderstood, are acting innocently, &amp; are being unfairly accused</a:t>
            </a:r>
          </a:p>
          <a:p>
            <a:r>
              <a:rPr lang="en-US" sz="3200" dirty="0" smtClean="0"/>
              <a:t>Will become defensive </a:t>
            </a:r>
            <a:r>
              <a:rPr lang="en-US" sz="3200" dirty="0"/>
              <a:t>&amp;</a:t>
            </a:r>
            <a:r>
              <a:rPr lang="en-US" sz="3200" dirty="0" smtClean="0"/>
              <a:t> immediately seek to explain to people of color the “real” meaning of their behavior</a:t>
            </a:r>
          </a:p>
          <a:p>
            <a:r>
              <a:rPr lang="en-US" sz="3200" dirty="0" smtClean="0"/>
              <a:t>Will resist “sitting with” the reality that they have learned racism &amp; white supremacy throughout their lives &amp; carry those viruses</a:t>
            </a:r>
          </a:p>
          <a:p>
            <a:r>
              <a:rPr lang="en-US" sz="3200" dirty="0" smtClean="0"/>
              <a:t>Will accuse people of color of imagining things, seeing racism where it doesn’t exist, </a:t>
            </a:r>
            <a:r>
              <a:rPr lang="en-US" sz="3200" dirty="0"/>
              <a:t>&amp;</a:t>
            </a:r>
            <a:r>
              <a:rPr lang="en-US" sz="3200" dirty="0" smtClean="0"/>
              <a:t> denying the validity of whites’ experience</a:t>
            </a:r>
          </a:p>
          <a:p>
            <a:r>
              <a:rPr lang="en-US" sz="3200" dirty="0" smtClean="0"/>
              <a:t>Will come to each other’s defense in multi-racial discussions</a:t>
            </a:r>
          </a:p>
          <a:p>
            <a:r>
              <a:rPr lang="en-US" sz="3200" dirty="0" smtClean="0"/>
              <a:t>I know this because these are all of my learned behaviors </a:t>
            </a:r>
          </a:p>
          <a:p>
            <a:r>
              <a:rPr lang="en-US" sz="2400" dirty="0" smtClean="0"/>
              <a:t>                                                                                     </a:t>
            </a:r>
            <a:r>
              <a:rPr lang="en-US" dirty="0" smtClean="0"/>
              <a:t>(Robin </a:t>
            </a:r>
            <a:r>
              <a:rPr lang="en-US" dirty="0" err="1" smtClean="0"/>
              <a:t>DiAngelo</a:t>
            </a:r>
            <a:r>
              <a:rPr lang="en-US" dirty="0" smtClean="0"/>
              <a:t> </a:t>
            </a:r>
            <a:r>
              <a:rPr lang="en-US" i="1" dirty="0" smtClean="0"/>
              <a:t>White Fragility </a:t>
            </a:r>
            <a:r>
              <a:rPr lang="en-US" dirty="0" smtClean="0"/>
              <a:t>2018)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091781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70516"/>
          </a:xfrm>
        </p:spPr>
        <p:txBody>
          <a:bodyPr>
            <a:normAutofit/>
          </a:bodyPr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Hard Truths – What I Know as a White </a:t>
            </a:r>
            <a:r>
              <a:rPr lang="en-US" b="1" i="1" u="sng" dirty="0" smtClean="0">
                <a:solidFill>
                  <a:srgbClr val="FF0000"/>
                </a:solidFill>
              </a:rPr>
              <a:t>Professional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70516"/>
            <a:ext cx="12192000" cy="5787483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I MUST call out racist behavior (including in myself) as soon as I see it. If I don’t I will have no credibility in the eyes of students and colleagues of color.</a:t>
            </a:r>
          </a:p>
          <a:p>
            <a:r>
              <a:rPr lang="en-US" dirty="0" smtClean="0"/>
              <a:t>I MUST assume that for students and colleagues of color EVERYTHING is seen through the lens of race. For them, NOTHING is “race free”.</a:t>
            </a:r>
          </a:p>
          <a:p>
            <a:r>
              <a:rPr lang="en-US" dirty="0" smtClean="0"/>
              <a:t>I MUST acknowledge my own racist behavior when it’s pointed out to me – not try to ‘explain’ it away, not protest my innocence: I must regard it as truth.</a:t>
            </a:r>
          </a:p>
          <a:p>
            <a:r>
              <a:rPr lang="en-US" dirty="0" smtClean="0"/>
              <a:t>I MUST NEVER try to talk people of color “out of” their testimony of racism.</a:t>
            </a:r>
          </a:p>
          <a:p>
            <a:r>
              <a:rPr lang="en-US" dirty="0" smtClean="0"/>
              <a:t>I MUST NEVER invoke “being respectful” or “seeing all sides of this” as a way of avoiding painful truths about my own socialization into, &amp; learning of, racism.</a:t>
            </a:r>
          </a:p>
          <a:p>
            <a:r>
              <a:rPr lang="en-US" dirty="0" smtClean="0"/>
              <a:t>I MUST NEVER claim to be an “ally” or anti-racist “friend”.</a:t>
            </a:r>
          </a:p>
          <a:p>
            <a:r>
              <a:rPr lang="en-US" dirty="0" smtClean="0"/>
              <a:t>I MUST NEVER ask people of color to teach me about racism or to tell me what I should do – figuring out what whites should do is OUR responsibility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96343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14038"/>
          </a:xfrm>
        </p:spPr>
        <p:txBody>
          <a:bodyPr/>
          <a:lstStyle/>
          <a:p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14038"/>
            <a:ext cx="12192000" cy="604396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B050"/>
                </a:solidFill>
              </a:rPr>
              <a:t>Constant Check Ins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Scaffold – Micro-aggressions </a:t>
            </a:r>
          </a:p>
          <a:p>
            <a:r>
              <a:rPr lang="en-US" dirty="0" smtClean="0"/>
              <a:t>      </a:t>
            </a:r>
            <a:r>
              <a:rPr lang="en-US" dirty="0" smtClean="0">
                <a:solidFill>
                  <a:srgbClr val="0070C0"/>
                </a:solidFill>
              </a:rPr>
              <a:t>Scaffold via Scenario Analysis</a:t>
            </a:r>
          </a:p>
          <a:p>
            <a:r>
              <a:rPr lang="en-US" dirty="0" smtClean="0"/>
              <a:t>  Constantly Explain Process out Loud  </a:t>
            </a:r>
          </a:p>
          <a:p>
            <a:r>
              <a:rPr lang="en-US" dirty="0" smtClean="0">
                <a:solidFill>
                  <a:srgbClr val="00B050"/>
                </a:solidFill>
              </a:rPr>
              <a:t>Use Video-testimony to Prompt Conversation </a:t>
            </a:r>
          </a:p>
          <a:p>
            <a:r>
              <a:rPr lang="en-US" dirty="0" smtClean="0"/>
              <a:t>                      </a:t>
            </a:r>
            <a:r>
              <a:rPr lang="en-US" dirty="0" smtClean="0">
                <a:solidFill>
                  <a:srgbClr val="FF0000"/>
                </a:solidFill>
              </a:rPr>
              <a:t>Use Structured Conversation Protocols</a:t>
            </a:r>
          </a:p>
          <a:p>
            <a:r>
              <a:rPr lang="en-US" dirty="0" smtClean="0"/>
              <a:t>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Prepare People for Brave Space</a:t>
            </a:r>
          </a:p>
          <a:p>
            <a:r>
              <a:rPr lang="en-US" dirty="0" smtClean="0"/>
              <a:t>                                    Define Your Terms via Narrative Experience</a:t>
            </a:r>
          </a:p>
          <a:p>
            <a:r>
              <a:rPr lang="en-US" dirty="0" smtClean="0"/>
              <a:t>                                                      </a:t>
            </a:r>
            <a:r>
              <a:rPr lang="en-US" dirty="0" smtClean="0">
                <a:solidFill>
                  <a:srgbClr val="00B050"/>
                </a:solidFill>
              </a:rPr>
              <a:t>Build Relationships via Identity-Sharing*</a:t>
            </a:r>
          </a:p>
          <a:p>
            <a:r>
              <a:rPr lang="en-US" dirty="0" smtClean="0"/>
              <a:t>                                                                    </a:t>
            </a:r>
            <a:r>
              <a:rPr lang="en-US" dirty="0" smtClean="0">
                <a:solidFill>
                  <a:srgbClr val="FF0000"/>
                </a:solidFill>
              </a:rPr>
              <a:t>Model Narrative Disclosure of Struggle </a:t>
            </a:r>
          </a:p>
          <a:p>
            <a:r>
              <a:rPr lang="en-US" dirty="0" smtClean="0"/>
              <a:t>                                                                                       </a:t>
            </a:r>
            <a:r>
              <a:rPr lang="en-US" dirty="0" smtClean="0">
                <a:solidFill>
                  <a:srgbClr val="0070C0"/>
                </a:solidFill>
              </a:rPr>
              <a:t>Take the Emotional Temperature</a:t>
            </a:r>
          </a:p>
          <a:p>
            <a:r>
              <a:rPr lang="en-US" sz="1800" dirty="0" smtClean="0"/>
              <a:t>                                                                                       </a:t>
            </a:r>
            <a:r>
              <a:rPr lang="en-US" sz="2000" dirty="0" smtClean="0"/>
              <a:t>*(</a:t>
            </a:r>
            <a:r>
              <a:rPr lang="en-US" sz="2000" i="1" dirty="0" smtClean="0"/>
              <a:t>I Am </a:t>
            </a:r>
            <a:r>
              <a:rPr lang="en-US" sz="2000" i="1" dirty="0"/>
              <a:t>F</a:t>
            </a:r>
            <a:r>
              <a:rPr lang="en-US" sz="2000" i="1" dirty="0" smtClean="0"/>
              <a:t>rom, Story of My Name, Why This is Important to Me</a:t>
            </a:r>
            <a:r>
              <a:rPr lang="en-US" sz="2000" dirty="0" smtClean="0"/>
              <a:t>)</a:t>
            </a:r>
            <a:endParaRPr lang="en-US" sz="2000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6034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26272"/>
          </a:xfrm>
        </p:spPr>
        <p:txBody>
          <a:bodyPr>
            <a:normAutofit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DEFINING TERMS - RACISM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26272"/>
            <a:ext cx="12192000" cy="5731727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en-US" dirty="0" smtClean="0"/>
              <a:t>Racism is NOT individual acts of meanness, implicit bias, cultural blindness that come from a place of moral unfitness - though these all reflect a racist system</a:t>
            </a:r>
          </a:p>
          <a:p>
            <a:r>
              <a:rPr lang="en-US" dirty="0" smtClean="0"/>
              <a:t>Racism is a SYSTEM constructed to maintain the power &amp; supremacy of one group. In the US this is Euro-Americans. In other countries it’s ethnicity / religion</a:t>
            </a:r>
          </a:p>
          <a:p>
            <a:r>
              <a:rPr lang="en-US" dirty="0" smtClean="0"/>
              <a:t>In the US this system perpetuates inequality and exclusion through the dissemination of an ideology </a:t>
            </a:r>
            <a:r>
              <a:rPr lang="en-US" dirty="0"/>
              <a:t>of white </a:t>
            </a:r>
            <a:r>
              <a:rPr lang="en-US" dirty="0" smtClean="0"/>
              <a:t>supremacy. This ideology views all non-whites as less than fully human. Whiteness becomes the de-facto definition of humanity, of leadership.</a:t>
            </a:r>
          </a:p>
          <a:p>
            <a:r>
              <a:rPr lang="en-US" dirty="0" smtClean="0"/>
              <a:t>A racist system ensures that communities of color are targeted &amp; harmed but that this is accepted as the natural way of the world - school to prison pipeline, the criminalization of blackness, brownness and redness, the effects of </a:t>
            </a:r>
            <a:r>
              <a:rPr lang="en-US" dirty="0" err="1" smtClean="0"/>
              <a:t>Covid</a:t>
            </a:r>
            <a:r>
              <a:rPr lang="en-US" dirty="0" smtClean="0"/>
              <a:t> 19.</a:t>
            </a:r>
          </a:p>
          <a:p>
            <a:r>
              <a:rPr lang="en-US" dirty="0" smtClean="0"/>
              <a:t>Whites LEARN racism in daily interactions with the system, in breathing the cultural air of stereotypes, &amp; within white-only groups</a:t>
            </a:r>
          </a:p>
          <a:p>
            <a:r>
              <a:rPr lang="en-US" dirty="0" smtClean="0"/>
              <a:t>So early on – establish that racism is a LEARNED BEHAVIOR, not a personal character flaw: a consciousness that structures how we move through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66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59365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White Supremacy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59366"/>
            <a:ext cx="12192000" cy="5798634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7030A0"/>
                </a:solidFill>
              </a:rPr>
              <a:t>Core Idea </a:t>
            </a:r>
            <a:r>
              <a:rPr lang="mr-IN" sz="3200" dirty="0" smtClean="0"/>
              <a:t>–</a:t>
            </a:r>
            <a:r>
              <a:rPr lang="en-US" sz="3200" dirty="0" smtClean="0"/>
              <a:t> because of their innately superior intelligence, ability to use reason &amp; logic, &amp; capacity for calm objective analysis, whites should be entrusted with the power &amp; control to make decisions for everyone else. People of color are too unsophisticated, irrational &amp; emotional to be entrusted with power. They have ‘soul’ and physical grace but are deemed not to possess intelligence &amp; are driven by animalistic instinct.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An unacknowledged component of white identity </a:t>
            </a:r>
            <a:r>
              <a:rPr lang="en-US" sz="3200" dirty="0" smtClean="0"/>
              <a:t>– if you are white assume that you, like me, have this idea in your consciousness at an unacknowledged level. You may think you are past it, but it’s in you.</a:t>
            </a:r>
          </a:p>
          <a:p>
            <a:r>
              <a:rPr lang="en-US" sz="3200" dirty="0" smtClean="0">
                <a:solidFill>
                  <a:srgbClr val="7030A0"/>
                </a:solidFill>
              </a:rPr>
              <a:t>This core idea ‘normalizes’ racism for ‘good whites’ </a:t>
            </a:r>
            <a:r>
              <a:rPr lang="en-US" sz="3200" dirty="0" smtClean="0"/>
              <a:t>– we may deplore racism but we enact it because of learned white supremacy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5569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4419"/>
          </a:xfrm>
        </p:spPr>
        <p:txBody>
          <a:bodyPr>
            <a:normAutofit fontScale="90000"/>
          </a:bodyPr>
          <a:lstStyle/>
          <a:p>
            <a:r>
              <a:rPr lang="en-US" sz="7200" b="1" i="1" dirty="0" smtClean="0">
                <a:solidFill>
                  <a:srgbClr val="FF0000"/>
                </a:solidFill>
              </a:rPr>
              <a:t>So where do </a:t>
            </a:r>
            <a:r>
              <a:rPr lang="en-US" sz="7200" b="1" i="1" dirty="0" smtClean="0">
                <a:solidFill>
                  <a:srgbClr val="FF0000"/>
                </a:solidFill>
              </a:rPr>
              <a:t>whites </a:t>
            </a:r>
            <a:r>
              <a:rPr lang="en-US" sz="7200" b="1" i="1" dirty="0" smtClean="0">
                <a:solidFill>
                  <a:srgbClr val="FF0000"/>
                </a:solidFill>
              </a:rPr>
              <a:t>go from here?</a:t>
            </a:r>
            <a:endParaRPr lang="en-US" sz="72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884420"/>
            <a:ext cx="12192000" cy="5973579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Understand that calling out racism is the responsibility of whites</a:t>
            </a:r>
          </a:p>
          <a:p>
            <a:r>
              <a:rPr lang="en-US" dirty="0" smtClean="0"/>
              <a:t>Don’t wait for people of color to say they’re uncomfortable with something – if you have any unease, name it</a:t>
            </a:r>
          </a:p>
          <a:p>
            <a:r>
              <a:rPr lang="en-US" dirty="0" smtClean="0"/>
              <a:t>Work on naming racism as LEARNED behavior – not individual soul flaw </a:t>
            </a:r>
          </a:p>
          <a:p>
            <a:r>
              <a:rPr lang="en-US" dirty="0" smtClean="0"/>
              <a:t>Strive to model anti-racist awareness in your own contributions</a:t>
            </a:r>
          </a:p>
          <a:p>
            <a:r>
              <a:rPr lang="en-US" dirty="0" smtClean="0"/>
              <a:t>Understand white privilege/power as an unconscious phenomenon – not worrying about how your race makes things difficult for you</a:t>
            </a:r>
          </a:p>
          <a:p>
            <a:r>
              <a:rPr lang="en-US" dirty="0" smtClean="0"/>
              <a:t>Don’t expect gratitude or thanks – you’re just doing the right thing</a:t>
            </a:r>
          </a:p>
          <a:p>
            <a:r>
              <a:rPr lang="en-US" dirty="0" smtClean="0"/>
              <a:t>Don’t preach at, or disdain, those you regard as “less enlightened”</a:t>
            </a:r>
          </a:p>
          <a:p>
            <a:r>
              <a:rPr lang="en-US" dirty="0" smtClean="0"/>
              <a:t>Don’t set up people to “confess” &amp; then grant absolution </a:t>
            </a:r>
          </a:p>
          <a:p>
            <a:r>
              <a:rPr lang="en-US" dirty="0" smtClean="0"/>
              <a:t>Don’t stay silent in multiracial discussions </a:t>
            </a:r>
          </a:p>
          <a:p>
            <a:r>
              <a:rPr lang="en-US" dirty="0" smtClean="0"/>
              <a:t>Do assume you’ll say the “wrong” thing &amp; leave feeling you messed </a:t>
            </a:r>
            <a:r>
              <a:rPr lang="en-US" dirty="0" smtClean="0"/>
              <a:t>up</a:t>
            </a:r>
          </a:p>
          <a:p>
            <a:r>
              <a:rPr lang="en-US" dirty="0" smtClean="0"/>
              <a:t>Don’t declare yourself an ally to BIPOC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24086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204331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8000" b="1" i="1" dirty="0" smtClean="0">
                <a:solidFill>
                  <a:srgbClr val="FF0000"/>
                </a:solidFill>
              </a:rPr>
              <a:t>Circle of Voices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04332"/>
            <a:ext cx="12192000" cy="565366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en-US" sz="3600" dirty="0" smtClean="0">
                <a:ea typeface="ＭＳ Ｐゴシック" charset="-128"/>
                <a:cs typeface="ＭＳ Ｐゴシック" charset="-128"/>
              </a:rPr>
              <a:t>Spend a minute silently thinking about your response to this question </a:t>
            </a:r>
            <a:endParaRPr lang="en-US" sz="3600" i="1" dirty="0">
              <a:ea typeface="ＭＳ Ｐゴシック" charset="-128"/>
              <a:cs typeface="ＭＳ Ｐゴシック" charset="-128"/>
            </a:endParaRPr>
          </a:p>
          <a:p>
            <a:pPr algn="ctr"/>
            <a:r>
              <a:rPr lang="en-US" sz="3900" i="1" dirty="0" smtClean="0">
                <a:solidFill>
                  <a:srgbClr val="FF0000"/>
                </a:solidFill>
              </a:rPr>
              <a:t>How do I, or how have I seen others, try to model a willingness to engage racism for colleagues, peers and students?</a:t>
            </a:r>
            <a:endParaRPr lang="en-US" sz="3900" dirty="0" smtClean="0">
              <a:solidFill>
                <a:srgbClr val="FF0000"/>
              </a:solidFill>
              <a:ea typeface="ＭＳ Ｐゴシック" charset="-128"/>
              <a:cs typeface="ＭＳ Ｐゴシック" charset="-128"/>
            </a:endParaRPr>
          </a:p>
          <a:p>
            <a:pPr>
              <a:defRPr/>
            </a:pPr>
            <a:r>
              <a:rPr lang="en-US" sz="3600" dirty="0">
                <a:ea typeface="ＭＳ Ｐゴシック" charset="-128"/>
                <a:cs typeface="ＭＳ Ｐゴシック" charset="-128"/>
              </a:rPr>
              <a:t>Go round the circle in 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1</a:t>
            </a:r>
            <a:r>
              <a:rPr lang="en-US" sz="3600" baseline="30000" dirty="0" smtClean="0">
                <a:ea typeface="ＭＳ Ｐゴシック" charset="-128"/>
                <a:cs typeface="ＭＳ Ｐゴシック" charset="-128"/>
              </a:rPr>
              <a:t>st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 name alphabetical order </a:t>
            </a:r>
            <a:r>
              <a:rPr lang="en-US" sz="3600" dirty="0">
                <a:ea typeface="ＭＳ Ｐゴシック" charset="-128"/>
                <a:cs typeface="ＭＳ Ｐゴシック" charset="-128"/>
              </a:rPr>
              <a:t>- each person has up to 1 minute of uninterrupted air time to give their response.  No interruptions allowed.</a:t>
            </a:r>
          </a:p>
          <a:p>
            <a:pPr>
              <a:defRPr/>
            </a:pPr>
            <a:r>
              <a:rPr lang="en-US" sz="3600" dirty="0">
                <a:ea typeface="ＭＳ Ｐゴシック" charset="-128"/>
                <a:cs typeface="ＭＳ Ｐゴシック" charset="-128"/>
              </a:rPr>
              <a:t>After all have spoken, move into free discussion (anyone can speak) but make sure that every comment you offer somehow refers back to a comment made by </a:t>
            </a:r>
            <a:r>
              <a:rPr lang="en-US" sz="3600" b="1" dirty="0">
                <a:ea typeface="ＭＳ Ｐゴシック" charset="-128"/>
                <a:cs typeface="ＭＳ Ｐゴシック" charset="-128"/>
              </a:rPr>
              <a:t>someone else</a:t>
            </a:r>
            <a:r>
              <a:rPr lang="en-US" sz="3600" dirty="0">
                <a:ea typeface="ＭＳ Ｐゴシック" charset="-128"/>
                <a:cs typeface="ＭＳ Ｐゴシック" charset="-128"/>
              </a:rPr>
              <a:t> in the opening circle of voices.  This need </a:t>
            </a:r>
            <a:r>
              <a:rPr lang="en-US" sz="3600" b="1" dirty="0">
                <a:ea typeface="ＭＳ Ｐゴシック" charset="-128"/>
                <a:cs typeface="ＭＳ Ｐゴシック" charset="-128"/>
              </a:rPr>
              <a:t>NOT</a:t>
            </a:r>
            <a:r>
              <a:rPr lang="en-US" sz="3600" dirty="0">
                <a:ea typeface="ＭＳ Ｐゴシック" charset="-128"/>
                <a:cs typeface="ＭＳ Ｐゴシック" charset="-128"/>
              </a:rPr>
              <a:t> be </a:t>
            </a:r>
            <a:r>
              <a:rPr lang="en-US" sz="3600" dirty="0" smtClean="0">
                <a:ea typeface="ＭＳ Ｐゴシック" charset="-128"/>
                <a:cs typeface="ＭＳ Ｐゴシック" charset="-128"/>
              </a:rPr>
              <a:t>an agreement </a:t>
            </a:r>
            <a:r>
              <a:rPr lang="en-US" sz="3600" dirty="0">
                <a:ea typeface="ＭＳ Ｐゴシック" charset="-128"/>
                <a:cs typeface="ＭＳ Ｐゴシック" charset="-128"/>
              </a:rPr>
              <a:t>- it can be a disagreement, a question, an elaboration or extension, an illustration. 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4649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85824"/>
          </a:xfrm>
        </p:spPr>
        <p:txBody>
          <a:bodyPr>
            <a:noAutofit/>
          </a:bodyPr>
          <a:lstStyle/>
          <a:p>
            <a:r>
              <a:rPr lang="en-US" sz="6000" b="1" i="1" dirty="0">
                <a:solidFill>
                  <a:srgbClr val="FF0000"/>
                </a:solidFill>
              </a:rPr>
              <a:t>G</a:t>
            </a:r>
            <a:r>
              <a:rPr lang="en-US" sz="6000" b="1" i="1" dirty="0" smtClean="0">
                <a:solidFill>
                  <a:srgbClr val="FF0000"/>
                </a:solidFill>
              </a:rPr>
              <a:t>eneral 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85824"/>
            <a:ext cx="12192000" cy="5972175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dirty="0" err="1" smtClean="0"/>
              <a:t>Ijeama</a:t>
            </a:r>
            <a:r>
              <a:rPr lang="en-US" sz="2400" dirty="0" smtClean="0"/>
              <a:t> </a:t>
            </a:r>
            <a:r>
              <a:rPr lang="en-US" sz="2400" dirty="0" err="1" smtClean="0"/>
              <a:t>Oluo</a:t>
            </a:r>
            <a:r>
              <a:rPr lang="en-US" sz="2400" dirty="0" smtClean="0"/>
              <a:t> – </a:t>
            </a:r>
            <a:r>
              <a:rPr lang="en-US" sz="2400" i="1" dirty="0" smtClean="0"/>
              <a:t>So You Want to Talk About Race </a:t>
            </a:r>
            <a:r>
              <a:rPr lang="en-US" sz="2400" dirty="0" smtClean="0"/>
              <a:t>(2019) </a:t>
            </a:r>
            <a:r>
              <a:rPr lang="en-US" sz="2400" dirty="0" smtClean="0">
                <a:hlinkClick r:id="rId2"/>
              </a:rPr>
              <a:t>https://www.youtube.com/watch?v=TnybJZRWipg</a:t>
            </a:r>
            <a:endParaRPr lang="en-US" sz="2400" dirty="0" smtClean="0"/>
          </a:p>
          <a:p>
            <a:r>
              <a:rPr lang="en-US" sz="2400" dirty="0" smtClean="0"/>
              <a:t>George </a:t>
            </a:r>
            <a:r>
              <a:rPr lang="en-US" sz="2400" dirty="0" err="1" smtClean="0"/>
              <a:t>Yancy</a:t>
            </a:r>
            <a:r>
              <a:rPr lang="en-US" sz="2400" dirty="0" smtClean="0"/>
              <a:t>  -  </a:t>
            </a:r>
            <a:r>
              <a:rPr lang="en-US" sz="2400" i="1" dirty="0" smtClean="0"/>
              <a:t>Look! A White </a:t>
            </a:r>
            <a:r>
              <a:rPr lang="en-US" sz="2400" dirty="0" smtClean="0"/>
              <a:t>(2012), </a:t>
            </a:r>
            <a:r>
              <a:rPr lang="en-US" sz="2400" i="1" dirty="0" smtClean="0"/>
              <a:t>What White Looks Like </a:t>
            </a:r>
            <a:r>
              <a:rPr lang="en-US" sz="2400" dirty="0" smtClean="0"/>
              <a:t>(2004), </a:t>
            </a:r>
            <a:r>
              <a:rPr lang="en-US" sz="2400" i="1" dirty="0" smtClean="0"/>
              <a:t>White Self-Criticality beyond Anti-Racism </a:t>
            </a:r>
            <a:r>
              <a:rPr lang="en-US" sz="2400" dirty="0" smtClean="0"/>
              <a:t>(2016) </a:t>
            </a:r>
            <a:r>
              <a:rPr lang="en-US" sz="2400" dirty="0" smtClean="0">
                <a:hlinkClick r:id="rId3"/>
              </a:rPr>
              <a:t>https://www.youtube.com/watch?v=fyZNAAr8czE</a:t>
            </a:r>
            <a:endParaRPr lang="en-US" sz="2400" dirty="0" smtClean="0"/>
          </a:p>
          <a:p>
            <a:r>
              <a:rPr lang="en-US" sz="2400" dirty="0" err="1" smtClean="0"/>
              <a:t>Derald</a:t>
            </a:r>
            <a:r>
              <a:rPr lang="en-US" sz="2400" dirty="0" smtClean="0"/>
              <a:t> Wing Sue – </a:t>
            </a:r>
            <a:r>
              <a:rPr lang="en-US" sz="2400" i="1" dirty="0" smtClean="0"/>
              <a:t>Race Talk &amp; the Conspiracy of Silence </a:t>
            </a:r>
            <a:r>
              <a:rPr lang="en-US" sz="2400" dirty="0" smtClean="0"/>
              <a:t>(2016) </a:t>
            </a:r>
            <a:r>
              <a:rPr lang="en-US" sz="2400" dirty="0" smtClean="0">
                <a:hlinkClick r:id="rId4"/>
              </a:rPr>
              <a:t>https://www.youtube.com/watch?v=Nrw6Bf5weTM&amp;t=53s</a:t>
            </a:r>
            <a:endParaRPr lang="en-US" sz="2400" dirty="0" smtClean="0"/>
          </a:p>
          <a:p>
            <a:r>
              <a:rPr lang="en-US" sz="2400" dirty="0" smtClean="0"/>
              <a:t>Shannon Sullivan – </a:t>
            </a:r>
            <a:r>
              <a:rPr lang="en-US" sz="2400" i="1" dirty="0" smtClean="0"/>
              <a:t>Good White People </a:t>
            </a:r>
            <a:r>
              <a:rPr lang="en-US" sz="2400" dirty="0" smtClean="0"/>
              <a:t>(2014) </a:t>
            </a:r>
            <a:r>
              <a:rPr lang="en-US" sz="2400" dirty="0" smtClean="0">
                <a:hlinkClick r:id="rId5"/>
              </a:rPr>
              <a:t>https://www.youtube.com/watch?v=UZo06BjmbbE</a:t>
            </a:r>
            <a:endParaRPr lang="en-US" sz="2400" dirty="0" smtClean="0"/>
          </a:p>
          <a:p>
            <a:r>
              <a:rPr lang="en-US" sz="2400" dirty="0" smtClean="0"/>
              <a:t>Robin </a:t>
            </a:r>
            <a:r>
              <a:rPr lang="en-US" sz="2400" dirty="0" err="1" smtClean="0"/>
              <a:t>DiAngelo</a:t>
            </a:r>
            <a:r>
              <a:rPr lang="en-US" sz="2400" dirty="0" smtClean="0"/>
              <a:t> – </a:t>
            </a:r>
            <a:r>
              <a:rPr lang="en-US" sz="2400" i="1" dirty="0" smtClean="0"/>
              <a:t>White Fragility </a:t>
            </a:r>
            <a:r>
              <a:rPr lang="en-US" sz="2400" dirty="0" smtClean="0"/>
              <a:t>(2018) </a:t>
            </a:r>
            <a:r>
              <a:rPr lang="en-US" sz="2400" dirty="0" smtClean="0">
                <a:hlinkClick r:id="rId6"/>
              </a:rPr>
              <a:t>https://www.youtube.com/watch?v=45ey4jgoxeU</a:t>
            </a:r>
            <a:endParaRPr lang="en-US" sz="2400" dirty="0" smtClean="0"/>
          </a:p>
          <a:p>
            <a:r>
              <a:rPr lang="en-US" sz="2400" dirty="0" err="1" smtClean="0"/>
              <a:t>Ibram</a:t>
            </a:r>
            <a:r>
              <a:rPr lang="en-US" sz="2400" dirty="0" smtClean="0"/>
              <a:t> X. </a:t>
            </a:r>
            <a:r>
              <a:rPr lang="en-US" sz="2400" dirty="0" err="1" smtClean="0"/>
              <a:t>Kendi</a:t>
            </a:r>
            <a:r>
              <a:rPr lang="en-US" sz="2400" dirty="0" smtClean="0"/>
              <a:t> – </a:t>
            </a:r>
            <a:r>
              <a:rPr lang="en-US" sz="2400" i="1" dirty="0" smtClean="0"/>
              <a:t>How to Be an Anti-Racist </a:t>
            </a:r>
            <a:r>
              <a:rPr lang="en-US" sz="2400" dirty="0" smtClean="0"/>
              <a:t>(2019) </a:t>
            </a:r>
            <a:r>
              <a:rPr lang="en-US" sz="2400" dirty="0" smtClean="0">
                <a:hlinkClick r:id="rId7"/>
              </a:rPr>
              <a:t>https://www.youtube.com/watch?v=TzuOlyyQlug</a:t>
            </a:r>
            <a:endParaRPr lang="en-US" sz="2400" dirty="0" smtClean="0"/>
          </a:p>
          <a:p>
            <a:r>
              <a:rPr lang="en-US" sz="2400" dirty="0" smtClean="0"/>
              <a:t>Glenn Singleton – </a:t>
            </a:r>
            <a:r>
              <a:rPr lang="en-US" sz="2400" i="1" dirty="0" smtClean="0"/>
              <a:t>Courageous Conversations About Race </a:t>
            </a:r>
            <a:r>
              <a:rPr lang="en-US" sz="2400" dirty="0" smtClean="0"/>
              <a:t>(2014) </a:t>
            </a:r>
            <a:r>
              <a:rPr lang="en-US" sz="2400" dirty="0" smtClean="0">
                <a:hlinkClick r:id="rId8"/>
              </a:rPr>
              <a:t>https://www.youtube.com/watch?v=IwaOBXzJ3hs</a:t>
            </a:r>
            <a:endParaRPr lang="en-US" sz="2400" dirty="0" smtClean="0"/>
          </a:p>
          <a:p>
            <a:r>
              <a:rPr lang="en-US" sz="2400" dirty="0" smtClean="0"/>
              <a:t>Tim Wise – </a:t>
            </a:r>
            <a:r>
              <a:rPr lang="en-US" sz="2400" i="1" dirty="0" smtClean="0"/>
              <a:t>White Like Me </a:t>
            </a:r>
            <a:r>
              <a:rPr lang="en-US" sz="2400" dirty="0" smtClean="0"/>
              <a:t>(2011) </a:t>
            </a:r>
            <a:r>
              <a:rPr lang="en-US" sz="2400" dirty="0" smtClean="0">
                <a:hlinkClick r:id="rId9"/>
              </a:rPr>
              <a:t>https://www.youtube.com/watch?v=N4fbr1LlxEk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7034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28687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Stephen’s Resources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8688"/>
            <a:ext cx="12192000" cy="5929312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en-US" sz="3200" i="1" dirty="0" smtClean="0"/>
              <a:t>Creating an Anti-Racist White Identity </a:t>
            </a:r>
            <a:r>
              <a:rPr lang="en-US" sz="3200" dirty="0" smtClean="0"/>
              <a:t>(Stylus </a:t>
            </a:r>
            <a:r>
              <a:rPr lang="mr-IN" sz="3200" dirty="0" smtClean="0"/>
              <a:t>–</a:t>
            </a:r>
            <a:r>
              <a:rPr lang="en-US" sz="3200" dirty="0" smtClean="0"/>
              <a:t> Forthcoming, 2021) w/Mary Hess</a:t>
            </a:r>
          </a:p>
          <a:p>
            <a:r>
              <a:rPr lang="en-US" sz="3200" i="1" dirty="0" smtClean="0"/>
              <a:t>Teaching Race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2019)</a:t>
            </a:r>
          </a:p>
          <a:p>
            <a:r>
              <a:rPr lang="en-US" sz="3200" i="1" dirty="0" smtClean="0"/>
              <a:t>Powerful Techniques for Teaching Adults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2013)</a:t>
            </a:r>
          </a:p>
          <a:p>
            <a:r>
              <a:rPr lang="en-US" sz="3200" i="1" dirty="0" smtClean="0"/>
              <a:t>Teaching for Critical Thinking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 2012)</a:t>
            </a:r>
          </a:p>
          <a:p>
            <a:r>
              <a:rPr lang="en-US" sz="3200" i="1" dirty="0" smtClean="0"/>
              <a:t>Radicalizing Learning </a:t>
            </a:r>
            <a:r>
              <a:rPr lang="en-US" sz="3200" dirty="0" smtClean="0"/>
              <a:t>(w/John Holst) 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2011)</a:t>
            </a:r>
          </a:p>
          <a:p>
            <a:r>
              <a:rPr lang="en-US" sz="3200" i="1" dirty="0" smtClean="0"/>
              <a:t>Handbook of Race and Adult Education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2010) w/ Vanessa Sheared, Juanita Johnson-Bailey, Scipio Colin Jr III</a:t>
            </a:r>
            <a:r>
              <a:rPr lang="en-US" sz="3200" smtClean="0"/>
              <a:t>, </a:t>
            </a:r>
            <a:r>
              <a:rPr lang="en-US" sz="3200" smtClean="0"/>
              <a:t>&amp; Elizabeth </a:t>
            </a:r>
            <a:r>
              <a:rPr lang="en-US" sz="3200" dirty="0" smtClean="0"/>
              <a:t>Peterson</a:t>
            </a:r>
          </a:p>
          <a:p>
            <a:r>
              <a:rPr lang="en-US" sz="3200" i="1" dirty="0" smtClean="0"/>
              <a:t>The Power of Critical Theory </a:t>
            </a:r>
            <a:r>
              <a:rPr lang="en-US" sz="3200" dirty="0" smtClean="0"/>
              <a:t>(</a:t>
            </a:r>
            <a:r>
              <a:rPr lang="en-US" sz="3200" dirty="0" err="1" smtClean="0"/>
              <a:t>Jossey</a:t>
            </a:r>
            <a:r>
              <a:rPr lang="en-US" sz="3200" dirty="0" smtClean="0"/>
              <a:t>-Bass, 2004)</a:t>
            </a:r>
          </a:p>
          <a:p>
            <a:pPr algn="ctr"/>
            <a:r>
              <a:rPr lang="en-US" sz="7100" dirty="0" smtClean="0">
                <a:hlinkClick r:id="rId2"/>
              </a:rPr>
              <a:t>www.stephenbrookfield.com</a:t>
            </a:r>
            <a:r>
              <a:rPr lang="en-US" sz="3200" dirty="0" smtClean="0"/>
              <a:t> </a:t>
            </a:r>
            <a:endParaRPr lang="en-US" sz="3200" dirty="0" smtClean="0"/>
          </a:p>
          <a:p>
            <a:pPr algn="ctr"/>
            <a:r>
              <a:rPr lang="en-US" sz="3200" dirty="0" smtClean="0"/>
              <a:t>(</a:t>
            </a:r>
            <a:r>
              <a:rPr lang="en-US" sz="3200" dirty="0" smtClean="0"/>
              <a:t>Go </a:t>
            </a:r>
            <a:r>
              <a:rPr lang="en-US" sz="3200" dirty="0" smtClean="0"/>
              <a:t>to “Creating an Anti-Racist White Identity”, </a:t>
            </a:r>
            <a:r>
              <a:rPr lang="en-US" sz="3200" dirty="0" smtClean="0"/>
              <a:t>“Recent Writings” &amp; “Workshop Materials” </a:t>
            </a:r>
            <a:r>
              <a:rPr lang="en-US" sz="3200" dirty="0" smtClean="0"/>
              <a:t>links</a:t>
            </a:r>
            <a:r>
              <a:rPr lang="en-US" sz="3200" dirty="0"/>
              <a:t>)</a:t>
            </a: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1063693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690688"/>
          </a:xfrm>
        </p:spPr>
        <p:txBody>
          <a:bodyPr>
            <a:normAutofit/>
          </a:bodyPr>
          <a:lstStyle/>
          <a:p>
            <a:r>
              <a:rPr lang="en-US" sz="9600" b="1" i="1" dirty="0" smtClean="0">
                <a:solidFill>
                  <a:srgbClr val="FF0000"/>
                </a:solidFill>
              </a:rPr>
              <a:t>How are we feeling?</a:t>
            </a:r>
            <a:endParaRPr lang="en-US" sz="96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90688"/>
            <a:ext cx="12192000" cy="5167311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Go to: </a:t>
            </a:r>
            <a:r>
              <a:rPr lang="en-US" sz="9600" dirty="0" err="1" smtClean="0"/>
              <a:t>sli.do.com</a:t>
            </a:r>
            <a:endParaRPr lang="en-US" sz="9600" dirty="0" smtClean="0"/>
          </a:p>
          <a:p>
            <a:pPr algn="ctr"/>
            <a:r>
              <a:rPr lang="en-US" sz="7200" dirty="0" smtClean="0"/>
              <a:t>Enter Code</a:t>
            </a:r>
            <a:r>
              <a:rPr lang="en-US" sz="6000" dirty="0" smtClean="0"/>
              <a:t>: </a:t>
            </a:r>
            <a:r>
              <a:rPr lang="en-US" sz="9600" dirty="0" smtClean="0"/>
              <a:t>18760</a:t>
            </a:r>
          </a:p>
          <a:p>
            <a:pPr algn="ctr"/>
            <a:r>
              <a:rPr lang="en-US" sz="7200" dirty="0" smtClean="0"/>
              <a:t>Vote for as many responses as you like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1119298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48575"/>
          </a:xfrm>
        </p:spPr>
        <p:txBody>
          <a:bodyPr>
            <a:norm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One More Tool –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backchannelchat.com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8576"/>
            <a:ext cx="12192000" cy="5709424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dirty="0" smtClean="0"/>
              <a:t>Go to </a:t>
            </a:r>
            <a:r>
              <a:rPr lang="en-US" sz="5400" dirty="0" smtClean="0">
                <a:hlinkClick r:id="rId2"/>
              </a:rPr>
              <a:t>www.backchannelchat.com</a:t>
            </a:r>
            <a:endParaRPr lang="en-US" sz="5400" dirty="0" smtClean="0"/>
          </a:p>
          <a:p>
            <a:r>
              <a:rPr lang="en-US" sz="4000" dirty="0"/>
              <a:t>C</a:t>
            </a:r>
            <a:r>
              <a:rPr lang="en-US" sz="4000" dirty="0" smtClean="0"/>
              <a:t>reate an ID using </a:t>
            </a:r>
            <a:r>
              <a:rPr lang="en-US" sz="6000" i="1" dirty="0" smtClean="0"/>
              <a:t>ONLY NUMBERS </a:t>
            </a:r>
            <a:r>
              <a:rPr lang="en-US" sz="4000" dirty="0" smtClean="0"/>
              <a:t>– no names please</a:t>
            </a:r>
          </a:p>
          <a:p>
            <a:r>
              <a:rPr lang="en-US" sz="4000" dirty="0" smtClean="0"/>
              <a:t>Enter Code</a:t>
            </a:r>
            <a:r>
              <a:rPr lang="en-US" dirty="0" smtClean="0"/>
              <a:t>: </a:t>
            </a:r>
            <a:r>
              <a:rPr lang="en-US" sz="7200" dirty="0" smtClean="0"/>
              <a:t>e4d9l (that’s ‘L’ not 1)</a:t>
            </a:r>
          </a:p>
          <a:p>
            <a:r>
              <a:rPr lang="en-US" sz="4400" dirty="0" smtClean="0"/>
              <a:t>Respond to this question –</a:t>
            </a:r>
            <a:r>
              <a:rPr lang="en-US" sz="6000" dirty="0" smtClean="0"/>
              <a:t> </a:t>
            </a:r>
            <a:r>
              <a:rPr lang="en-US" sz="6000" i="1" dirty="0" smtClean="0">
                <a:solidFill>
                  <a:srgbClr val="00B050"/>
                </a:solidFill>
              </a:rPr>
              <a:t>what’s the most burning question you have about how to conduct race-based discussions?</a:t>
            </a:r>
            <a:endParaRPr lang="en-US" sz="6000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4814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14760"/>
          </a:xfrm>
        </p:spPr>
        <p:txBody>
          <a:bodyPr>
            <a:noAutofit/>
          </a:bodyPr>
          <a:lstStyle/>
          <a:p>
            <a:r>
              <a:rPr lang="en-US" sz="8000" b="1" i="1" dirty="0" smtClean="0">
                <a:solidFill>
                  <a:srgbClr val="FF0000"/>
                </a:solidFill>
              </a:rPr>
              <a:t>Two Kinds of Preparation</a:t>
            </a:r>
            <a:endParaRPr lang="en-US" sz="80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4761"/>
            <a:ext cx="12192000" cy="5843239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r>
              <a:rPr lang="en-US" sz="3200" b="1" i="1" dirty="0" smtClean="0"/>
              <a:t>Technical (Content)</a:t>
            </a:r>
            <a:r>
              <a:rPr lang="en-US" sz="3200" dirty="0" smtClean="0"/>
              <a:t> – reading, viewing, thinking, reflecting on nature of racism, white identity, white supremacy, anti-blackness etc. </a:t>
            </a:r>
          </a:p>
          <a:p>
            <a:r>
              <a:rPr lang="en-US" sz="3200" b="1" i="1" dirty="0" smtClean="0"/>
              <a:t>Technical (Process)</a:t>
            </a:r>
            <a:r>
              <a:rPr lang="en-US" sz="3200" dirty="0" smtClean="0"/>
              <a:t> – how to model disclosure, choose good narratives, build trust, scaffold learning from simple to complex</a:t>
            </a:r>
          </a:p>
          <a:p>
            <a:r>
              <a:rPr lang="en-US" sz="3200" b="1" i="1" dirty="0" smtClean="0"/>
              <a:t>Emotional (EQ)</a:t>
            </a:r>
            <a:r>
              <a:rPr lang="en-US" sz="3200" dirty="0" smtClean="0"/>
              <a:t> – this is inherently emotional work in which people are laying bare their identities, experiences, convictions and feelings. It will sometimes be raw &amp; contentious and people will become distressed, angry, and uncomfortable</a:t>
            </a:r>
          </a:p>
          <a:p>
            <a:r>
              <a:rPr lang="en-US" sz="3200" b="1" i="1" dirty="0" smtClean="0"/>
              <a:t>Emotional (Mistakes)</a:t>
            </a:r>
            <a:r>
              <a:rPr lang="en-US" sz="3200" dirty="0" smtClean="0"/>
              <a:t> – this is inherently unpredictable work &amp; you’ll constantly feel like you’ve screwed up, made mistakes, said or done the wrong thing, and mishandled situations</a:t>
            </a:r>
          </a:p>
          <a:p>
            <a:r>
              <a:rPr lang="en-US" sz="3200" dirty="0" smtClean="0"/>
              <a:t>There are two ways do do anti-racist work – BADLY or NOT AT ALL!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4518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25911"/>
          </a:xfrm>
        </p:spPr>
        <p:txBody>
          <a:bodyPr>
            <a:noAutofit/>
          </a:bodyPr>
          <a:lstStyle/>
          <a:p>
            <a:r>
              <a:rPr lang="en-US" sz="4800" b="1" i="1" dirty="0" smtClean="0">
                <a:solidFill>
                  <a:srgbClr val="FF0000"/>
                </a:solidFill>
              </a:rPr>
              <a:t>We’re Preparing for a BRAVE (not a Safe) Space</a:t>
            </a:r>
            <a:endParaRPr lang="en-US" sz="48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25912"/>
            <a:ext cx="12192000" cy="5832087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40000" lnSpcReduction="20000"/>
          </a:bodyPr>
          <a:lstStyle/>
          <a:p>
            <a:r>
              <a:rPr lang="en-US" sz="8000" dirty="0" smtClean="0"/>
              <a:t>Where we expect to experience discomfort</a:t>
            </a:r>
          </a:p>
          <a:p>
            <a:r>
              <a:rPr lang="en-US" sz="8000" dirty="0" smtClean="0"/>
              <a:t>Where we expect the expression of strong feelings and emotions</a:t>
            </a:r>
          </a:p>
          <a:p>
            <a:r>
              <a:rPr lang="en-US" sz="8000" dirty="0" smtClean="0"/>
              <a:t>Where we don’t expect to reach consensus </a:t>
            </a:r>
          </a:p>
          <a:p>
            <a:r>
              <a:rPr lang="en-US" sz="8000" dirty="0" smtClean="0"/>
              <a:t>Where we will leave a conversation knowing others think very differently from us</a:t>
            </a:r>
          </a:p>
          <a:p>
            <a:r>
              <a:rPr lang="en-US" sz="8000" dirty="0" smtClean="0"/>
              <a:t>Where silence is viewed as a necessary dynamic of conversation – not as ‘awkward’</a:t>
            </a:r>
          </a:p>
          <a:p>
            <a:r>
              <a:rPr lang="en-US" sz="8000" dirty="0" smtClean="0"/>
              <a:t>Where we understand that making ‘mistakes’, feeling unprepared &amp; ‘saying the wrong thing’ are the nature of the activity</a:t>
            </a:r>
          </a:p>
          <a:p>
            <a:r>
              <a:rPr lang="en-US" sz="8000" dirty="0" smtClean="0"/>
              <a:t>Where we focus on racism as a learned behavior, not as evidence of essential evil or a moral flaw </a:t>
            </a:r>
          </a:p>
          <a:p>
            <a:r>
              <a:rPr lang="en-US" sz="6500" dirty="0" smtClean="0"/>
              <a:t>(</a:t>
            </a:r>
            <a:r>
              <a:rPr lang="en-US" sz="6500" dirty="0" err="1" smtClean="0"/>
              <a:t>Pawlowski</a:t>
            </a:r>
            <a:r>
              <a:rPr lang="en-US" sz="6500" dirty="0" smtClean="0"/>
              <a:t>, L. 2019. Creating a brave space classroom. In, S.D. Brookfield and Associates, </a:t>
            </a:r>
            <a:r>
              <a:rPr lang="en-US" sz="6500" i="1" dirty="0" smtClean="0"/>
              <a:t>Teaching race: Helping students unmask and challenge racism</a:t>
            </a:r>
            <a:r>
              <a:rPr lang="en-US" sz="6500" dirty="0" smtClean="0"/>
              <a:t>. San Francisco: </a:t>
            </a:r>
            <a:r>
              <a:rPr lang="en-US" sz="6500" dirty="0" err="1" smtClean="0"/>
              <a:t>Jossey</a:t>
            </a:r>
            <a:r>
              <a:rPr lang="en-US" sz="6500" dirty="0" smtClean="0"/>
              <a:t>-Bass)</a:t>
            </a:r>
          </a:p>
          <a:p>
            <a:endParaRPr lang="en-US" sz="6500" dirty="0"/>
          </a:p>
        </p:txBody>
      </p:sp>
    </p:spTree>
    <p:extLst>
      <p:ext uri="{BB962C8B-B14F-4D97-AF65-F5344CB8AC3E}">
        <p14:creationId xmlns:p14="http://schemas.microsoft.com/office/powerpoint/2010/main" val="4834390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483111"/>
          </a:xfrm>
        </p:spPr>
        <p:txBody>
          <a:bodyPr>
            <a:noAutofit/>
          </a:bodyPr>
          <a:lstStyle/>
          <a:p>
            <a:r>
              <a:rPr lang="en-US" sz="6000" b="1" i="1" dirty="0" smtClean="0">
                <a:solidFill>
                  <a:srgbClr val="FF0000"/>
                </a:solidFill>
              </a:rPr>
              <a:t>Adjusting Notions of Success</a:t>
            </a:r>
            <a:br>
              <a:rPr lang="en-US" sz="6000" b="1" i="1" dirty="0" smtClean="0">
                <a:solidFill>
                  <a:srgbClr val="FF0000"/>
                </a:solidFill>
              </a:rPr>
            </a:br>
            <a:r>
              <a:rPr lang="en-US" sz="6000" b="1" i="1" dirty="0" smtClean="0">
                <a:solidFill>
                  <a:srgbClr val="FF0000"/>
                </a:solidFill>
              </a:rPr>
              <a:t>The </a:t>
            </a:r>
            <a:r>
              <a:rPr lang="en-US" sz="6000" b="1" i="1" dirty="0" err="1" smtClean="0">
                <a:solidFill>
                  <a:srgbClr val="FF0000"/>
                </a:solidFill>
              </a:rPr>
              <a:t>Kumbaya</a:t>
            </a:r>
            <a:r>
              <a:rPr lang="en-US" sz="6000" b="1" i="1" dirty="0" smtClean="0">
                <a:solidFill>
                  <a:srgbClr val="FF0000"/>
                </a:solidFill>
              </a:rPr>
              <a:t> moment – not!</a:t>
            </a:r>
            <a:endParaRPr lang="en-US" sz="6000" b="1" i="1" dirty="0">
              <a:solidFill>
                <a:srgbClr val="FF0000"/>
              </a:solidFill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9749" y="1483112"/>
            <a:ext cx="7814837" cy="4872153"/>
          </a:xfrm>
        </p:spPr>
      </p:pic>
    </p:spTree>
    <p:extLst>
      <p:ext uri="{BB962C8B-B14F-4D97-AF65-F5344CB8AC3E}">
        <p14:creationId xmlns:p14="http://schemas.microsoft.com/office/powerpoint/2010/main" val="404358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4"/>
            <a:ext cx="4648200" cy="6325608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is</a:t>
            </a:r>
            <a:r>
              <a:rPr lang="mr-IN" dirty="0" smtClean="0"/>
              <a:t>…</a:t>
            </a:r>
            <a:r>
              <a:rPr lang="en-US" dirty="0" smtClean="0"/>
              <a:t>.being willing to continue talking &amp; communicating</a:t>
            </a:r>
            <a:br>
              <a:rPr lang="en-US" dirty="0" smtClean="0"/>
            </a:br>
            <a:r>
              <a:rPr lang="mr-IN" dirty="0" smtClean="0"/>
              <a:t>…</a:t>
            </a:r>
            <a:r>
              <a:rPr lang="en-US" dirty="0" smtClean="0"/>
              <a:t>.with curiosity</a:t>
            </a:r>
            <a:r>
              <a:rPr lang="en-US" dirty="0"/>
              <a:t/>
            </a:r>
            <a:br>
              <a:rPr lang="en-US" dirty="0"/>
            </a:br>
            <a:r>
              <a:rPr lang="mr-IN" dirty="0" smtClean="0"/>
              <a:t>…</a:t>
            </a:r>
            <a:r>
              <a:rPr lang="en-US" dirty="0" smtClean="0"/>
              <a:t>.with silence</a:t>
            </a:r>
            <a:br>
              <a:rPr lang="en-US" dirty="0" smtClean="0"/>
            </a:br>
            <a:r>
              <a:rPr lang="en-US" dirty="0" smtClean="0"/>
              <a:t>....with uncertainty</a:t>
            </a:r>
            <a:br>
              <a:rPr lang="en-US" dirty="0" smtClean="0"/>
            </a:br>
            <a:r>
              <a:rPr lang="en-US" dirty="0" smtClean="0"/>
              <a:t>....with hesitation</a:t>
            </a:r>
            <a:br>
              <a:rPr lang="en-US" dirty="0" smtClean="0"/>
            </a:br>
            <a:r>
              <a:rPr lang="en-US" dirty="0" smtClean="0"/>
              <a:t>..without resolution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205" y="1516566"/>
            <a:ext cx="5709424" cy="4315522"/>
          </a:xfrm>
        </p:spPr>
      </p:pic>
    </p:spTree>
    <p:extLst>
      <p:ext uri="{BB962C8B-B14F-4D97-AF65-F5344CB8AC3E}">
        <p14:creationId xmlns:p14="http://schemas.microsoft.com/office/powerpoint/2010/main" val="147015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" y="0"/>
            <a:ext cx="5954751" cy="6857999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i="1" dirty="0" smtClean="0"/>
              <a:t>What to Expect</a:t>
            </a:r>
            <a:r>
              <a:rPr lang="en-US" b="1" i="1" dirty="0"/>
              <a:t> </a:t>
            </a:r>
            <a:r>
              <a:rPr lang="en-US" b="1" dirty="0" smtClean="0"/>
              <a:t>- An </a:t>
            </a:r>
            <a:r>
              <a:rPr lang="en-US" b="1" dirty="0" smtClean="0">
                <a:solidFill>
                  <a:srgbClr val="FF0000"/>
                </a:solidFill>
              </a:rPr>
              <a:t>arithmetic level </a:t>
            </a:r>
            <a:r>
              <a:rPr lang="en-US" b="1" dirty="0" smtClean="0"/>
              <a:t>of understanding of the dynamics of pervasive, structural racism amongst many whites who have not thought much about racial identity &amp; whiteness</a:t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b="1" i="1" dirty="0" smtClean="0"/>
              <a:t>THIS IS THE CASE FOR</a:t>
            </a:r>
            <a:br>
              <a:rPr lang="en-US" b="1" i="1" dirty="0" smtClean="0"/>
            </a:br>
            <a:r>
              <a:rPr lang="en-US" b="1" i="1" dirty="0" smtClean="0"/>
              <a:t>AFFINITY GROUPS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54750" y="0"/>
            <a:ext cx="6237251" cy="6857999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400" i="1" dirty="0" smtClean="0"/>
              <a:t>What to Expect </a:t>
            </a:r>
            <a:r>
              <a:rPr lang="en-US" sz="4400" dirty="0" smtClean="0"/>
              <a:t>- A </a:t>
            </a:r>
            <a:r>
              <a:rPr lang="en-US" sz="4400" dirty="0" smtClean="0">
                <a:solidFill>
                  <a:srgbClr val="FF0000"/>
                </a:solidFill>
              </a:rPr>
              <a:t>calculus level </a:t>
            </a:r>
            <a:r>
              <a:rPr lang="en-US" sz="4400" dirty="0" smtClean="0"/>
              <a:t>of understanding amongst black, indigenous and people of color (BIPOC) who have negotiated the dynamics of structural racism &amp; white supremacy all their lives</a:t>
            </a:r>
          </a:p>
          <a:p>
            <a:r>
              <a:rPr lang="en-US" sz="4400" dirty="0" smtClean="0"/>
              <a:t>TIRED OF WITNESSING ‘WOKENESS’</a:t>
            </a:r>
          </a:p>
        </p:txBody>
      </p:sp>
    </p:spTree>
    <p:extLst>
      <p:ext uri="{BB962C8B-B14F-4D97-AF65-F5344CB8AC3E}">
        <p14:creationId xmlns:p14="http://schemas.microsoft.com/office/powerpoint/2010/main" val="1590779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24829"/>
          </a:xfrm>
        </p:spPr>
        <p:txBody>
          <a:bodyPr>
            <a:noAutofit/>
          </a:bodyPr>
          <a:lstStyle/>
          <a:p>
            <a:r>
              <a:rPr lang="en-US" sz="5400" b="1" i="1" dirty="0" smtClean="0">
                <a:solidFill>
                  <a:srgbClr val="FF0000"/>
                </a:solidFill>
              </a:rPr>
              <a:t>For Whites - Be Wary of Expecting Approval </a:t>
            </a:r>
            <a:endParaRPr lang="en-US" sz="5400" b="1" i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24829"/>
            <a:ext cx="12191999" cy="613317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/>
              <a:t>“I honestly have been having a hard time being in predominately white classes lately as people in this country realize, </a:t>
            </a:r>
            <a:r>
              <a:rPr lang="en-US" i="1" dirty="0"/>
              <a:t>again</a:t>
            </a:r>
            <a:r>
              <a:rPr lang="en-US" dirty="0"/>
              <a:t>, the issues that exist in America for Black </a:t>
            </a:r>
            <a:r>
              <a:rPr lang="en-US" dirty="0" smtClean="0"/>
              <a:t>people</a:t>
            </a:r>
            <a:r>
              <a:rPr lang="mr-IN" dirty="0" smtClean="0"/>
              <a:t>……</a:t>
            </a:r>
            <a:r>
              <a:rPr lang="en-US" dirty="0" smtClean="0"/>
              <a:t>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 smtClean="0"/>
              <a:t>While </a:t>
            </a:r>
            <a:r>
              <a:rPr lang="en-US" dirty="0"/>
              <a:t>she was giving her long spiel on her good work, I couldn't figure out where to place my feelings. I could see it from a mile away; I even prepped myself for it before the class. I prepared for </a:t>
            </a:r>
            <a:r>
              <a:rPr lang="en-US" i="1" dirty="0"/>
              <a:t>THIS</a:t>
            </a:r>
            <a:r>
              <a:rPr lang="en-US" dirty="0"/>
              <a:t>, but I still wasn’t ready. Her actions were </a:t>
            </a:r>
            <a:r>
              <a:rPr lang="en-US" dirty="0" err="1"/>
              <a:t>soooo</a:t>
            </a:r>
            <a:r>
              <a:rPr lang="en-US" dirty="0"/>
              <a:t> predictable, well, to me. It was something I knew was bound to happen in a class placed right in the heart of the world grappling with whether or not Black lives matter. But still felt completely uncomfortable, sick. Now, I am not one to dim anyone's light, but all I felt like saying was, "oh, okay. That's cute. You want a cookie?" I couldn't help but think, "this is not something new, why is it new to you? Why are you just now having these conversations?" I do not know this woman and may never have a class with her again; however, I will always remember what she did and how it made me </a:t>
            </a:r>
            <a:r>
              <a:rPr lang="en-US" dirty="0" smtClean="0"/>
              <a:t>feel</a:t>
            </a:r>
            <a:r>
              <a:rPr lang="en-US" dirty="0"/>
              <a:t>.” </a:t>
            </a:r>
            <a:endParaRPr lang="en-US" dirty="0" smtClean="0"/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smtClean="0"/>
              <a:t>Carmina Maye 2020 </a:t>
            </a:r>
            <a:r>
              <a:rPr lang="en-US" sz="2200" i="1" dirty="0" smtClean="0"/>
              <a:t>I Really Wanted this to Be a Poem</a:t>
            </a:r>
            <a:r>
              <a:rPr lang="en-US" sz="2200" dirty="0" smtClean="0"/>
              <a:t>. (Dept. of Art &amp; Art Education, Teachers College)</a:t>
            </a:r>
          </a:p>
        </p:txBody>
      </p:sp>
    </p:spTree>
    <p:extLst>
      <p:ext uri="{BB962C8B-B14F-4D97-AF65-F5344CB8AC3E}">
        <p14:creationId xmlns:p14="http://schemas.microsoft.com/office/powerpoint/2010/main" val="1978118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</TotalTime>
  <Words>1882</Words>
  <Application>Microsoft Macintosh PowerPoint</Application>
  <PresentationFormat>Widescreen</PresentationFormat>
  <Paragraphs>125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Calibri</vt:lpstr>
      <vt:lpstr>Calibri Light</vt:lpstr>
      <vt:lpstr>Mangal</vt:lpstr>
      <vt:lpstr>ＭＳ Ｐゴシック</vt:lpstr>
      <vt:lpstr>Arial</vt:lpstr>
      <vt:lpstr>Office Theme</vt:lpstr>
      <vt:lpstr>Preparing to Talk About Race</vt:lpstr>
      <vt:lpstr>How are we feeling?</vt:lpstr>
      <vt:lpstr>One More Tool – backchannelchat.com</vt:lpstr>
      <vt:lpstr>Two Kinds of Preparation</vt:lpstr>
      <vt:lpstr>We’re Preparing for a BRAVE (not a Safe) Space</vt:lpstr>
      <vt:lpstr>Adjusting Notions of Success The Kumbaya moment – not!</vt:lpstr>
      <vt:lpstr>Success is….being willing to continue talking &amp; communicating ….with curiosity ….with silence ....with uncertainty ....with hesitation ..without resolution</vt:lpstr>
      <vt:lpstr>What to Expect - An arithmetic level of understanding of the dynamics of pervasive, structural racism amongst many whites who have not thought much about racial identity &amp; whiteness   THIS IS THE CASE FOR AFFINITY GROUPS</vt:lpstr>
      <vt:lpstr>For Whites - Be Wary of Expecting Approval </vt:lpstr>
      <vt:lpstr>“Good Whites” – like me (Stephen)</vt:lpstr>
      <vt:lpstr>Behaviors of “Good Whites” </vt:lpstr>
      <vt:lpstr>Hard Truths – What I Know as a White Professional</vt:lpstr>
      <vt:lpstr>Steps</vt:lpstr>
      <vt:lpstr>DEFINING TERMS - RACISM</vt:lpstr>
      <vt:lpstr>White Supremacy</vt:lpstr>
      <vt:lpstr>So where do whites go from here?</vt:lpstr>
      <vt:lpstr>Circle of Voices</vt:lpstr>
      <vt:lpstr>General Resources</vt:lpstr>
      <vt:lpstr>Stephen’s Resources</vt:lpstr>
    </vt:vector>
  </TitlesOfParts>
  <Company/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Talk About Race</dc:title>
  <dc:creator>Brookfield, Stephen D.</dc:creator>
  <cp:lastModifiedBy>Brookfield, Stephen D.</cp:lastModifiedBy>
  <cp:revision>16</cp:revision>
  <dcterms:created xsi:type="dcterms:W3CDTF">2020-08-04T16:30:32Z</dcterms:created>
  <dcterms:modified xsi:type="dcterms:W3CDTF">2020-08-04T19:40:47Z</dcterms:modified>
</cp:coreProperties>
</file>